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68" r:id="rId5"/>
    <p:sldId id="280" r:id="rId6"/>
    <p:sldId id="269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9" r:id="rId17"/>
    <p:sldId id="272" r:id="rId18"/>
    <p:sldId id="278" r:id="rId19"/>
    <p:sldId id="277" r:id="rId20"/>
    <p:sldId id="273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>
        <p:scale>
          <a:sx n="76" d="100"/>
          <a:sy n="76" d="100"/>
        </p:scale>
        <p:origin x="-122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D8F94-EA7B-40CF-894A-7122BB7060D1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87108-0BBB-4256-9981-FFDB52C6C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496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87108-0BBB-4256-9981-FFDB52C6C94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87108-0BBB-4256-9981-FFDB52C6C94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87108-0BBB-4256-9981-FFDB52C6C94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76EBAAB-07BA-404E-ABA0-75F397D9EA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3808D6-0BF0-4947-9484-656F906D43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7класс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Бактерии.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Коки"/>
          <p:cNvPicPr>
            <a:picLocks noChangeAspect="1" noChangeArrowheads="1"/>
          </p:cNvPicPr>
          <p:nvPr/>
        </p:nvPicPr>
        <p:blipFill>
          <a:blip r:embed="rId2" cstate="print"/>
          <a:srcRect r="18234"/>
          <a:stretch>
            <a:fillRect/>
          </a:stretch>
        </p:blipFill>
        <p:spPr bwMode="auto">
          <a:xfrm>
            <a:off x="4084638" y="0"/>
            <a:ext cx="5059362" cy="68580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4067175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b="1" dirty="0"/>
              <a:t>Формы бактериальных клеток. Кокки (сферические</a:t>
            </a:r>
            <a:r>
              <a:rPr lang="ru-RU" sz="4000" b="1" dirty="0"/>
              <a:t>)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2924175"/>
            <a:ext cx="40386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стафилококки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стрептококки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диплококки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сарцины</a:t>
            </a:r>
            <a:endParaRPr lang="ru-RU" sz="2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endParaRPr lang="ru-RU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Вызывают заболевания верхних дыхательных путей,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фурункулез,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пищевые отравления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Спериллы"/>
          <p:cNvPicPr>
            <a:picLocks noChangeAspect="1" noChangeArrowheads="1"/>
          </p:cNvPicPr>
          <p:nvPr/>
        </p:nvPicPr>
        <p:blipFill>
          <a:blip r:embed="rId2" cstate="print"/>
          <a:srcRect r="21040"/>
          <a:stretch>
            <a:fillRect/>
          </a:stretch>
        </p:blipFill>
        <p:spPr bwMode="auto">
          <a:xfrm>
            <a:off x="-36513" y="0"/>
            <a:ext cx="4968876" cy="68580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932363" y="0"/>
            <a:ext cx="4211637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1" dirty="0"/>
              <a:t>Формы бактериальных клеток. Спириллы (спиралевидные)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932363" y="3573463"/>
            <a:ext cx="4032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000" b="1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Treponema</a:t>
            </a:r>
            <a:r>
              <a:rPr lang="en-US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pallidum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возбудитель сифилиса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Вибрионы"/>
          <p:cNvPicPr>
            <a:picLocks noChangeAspect="1" noChangeArrowheads="1"/>
          </p:cNvPicPr>
          <p:nvPr/>
        </p:nvPicPr>
        <p:blipFill>
          <a:blip r:embed="rId2" cstate="print"/>
          <a:srcRect r="33560"/>
          <a:stretch>
            <a:fillRect/>
          </a:stretch>
        </p:blipFill>
        <p:spPr bwMode="auto">
          <a:xfrm>
            <a:off x="4067175" y="0"/>
            <a:ext cx="5113338" cy="6858000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4211638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1" dirty="0"/>
              <a:t>Формы бактериальных клеток. Вибрионы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3025" y="3284538"/>
            <a:ext cx="38512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000" b="1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Vibrio</a:t>
            </a:r>
            <a:r>
              <a:rPr lang="en-US" sz="20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cholerae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является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возбудителем холеры.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2057400"/>
          </a:xfrm>
        </p:spPr>
        <p:txBody>
          <a:bodyPr/>
          <a:lstStyle/>
          <a:p>
            <a:pPr algn="ctr"/>
            <a:r>
              <a:rPr lang="ru-RU" sz="4000" b="1">
                <a:solidFill>
                  <a:schemeClr val="tx1"/>
                </a:solidFill>
                <a:effectLst/>
                <a:latin typeface="Times New Roman" pitchFamily="18" charset="0"/>
              </a:rPr>
              <a:t>Профилактика заболеваний, вызываемых бактериями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3600"/>
            <a:ext cx="9144000" cy="4724400"/>
          </a:xfrm>
        </p:spPr>
        <p:txBody>
          <a:bodyPr/>
          <a:lstStyle/>
          <a:p>
            <a:r>
              <a:rPr lang="ru-RU" sz="2800">
                <a:latin typeface="Times New Roman" pitchFamily="18" charset="0"/>
              </a:rPr>
              <a:t>нельзя употреблять сырую воду</a:t>
            </a:r>
          </a:p>
          <a:p>
            <a:r>
              <a:rPr lang="ru-RU" sz="2800">
                <a:latin typeface="Times New Roman" pitchFamily="18" charset="0"/>
              </a:rPr>
              <a:t>пища должна подвергаться высокотемпературной обработке</a:t>
            </a:r>
          </a:p>
          <a:p>
            <a:r>
              <a:rPr lang="ru-RU" sz="2800">
                <a:latin typeface="Times New Roman" pitchFamily="18" charset="0"/>
              </a:rPr>
              <a:t>овощи и фрукты необходимо тщательно мыть перед употреблением</a:t>
            </a:r>
          </a:p>
          <a:p>
            <a:r>
              <a:rPr lang="ru-RU" sz="2800">
                <a:latin typeface="Times New Roman" pitchFamily="18" charset="0"/>
              </a:rPr>
              <a:t>уничтожать переносчиков возбудителей заболеваний</a:t>
            </a:r>
          </a:p>
          <a:p>
            <a:r>
              <a:rPr lang="ru-RU" sz="2800">
                <a:latin typeface="Times New Roman" pitchFamily="18" charset="0"/>
              </a:rPr>
              <a:t>делать профилактические прививки</a:t>
            </a:r>
          </a:p>
          <a:p>
            <a:r>
              <a:rPr lang="ru-RU" sz="2800">
                <a:latin typeface="Times New Roman" pitchFamily="18" charset="0"/>
              </a:rPr>
              <a:t>изолировать заболевших, а помещения подвергать дезинфекции</a:t>
            </a:r>
          </a:p>
          <a:p>
            <a:endParaRPr lang="ru-RU" sz="2800">
              <a:latin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09600" y="838200"/>
            <a:ext cx="8077200" cy="107721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/>
              <a:t>Классификация прокариот по способу питания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28662" y="2143116"/>
            <a:ext cx="2743200" cy="1757363"/>
            <a:chOff x="480" y="1056"/>
            <a:chExt cx="1728" cy="1107"/>
          </a:xfrm>
        </p:grpSpPr>
        <p:sp>
          <p:nvSpPr>
            <p:cNvPr id="10244" name="Text Box 4"/>
            <p:cNvSpPr txBox="1">
              <a:spLocks noChangeArrowheads="1"/>
            </p:cNvSpPr>
            <p:nvPr/>
          </p:nvSpPr>
          <p:spPr bwMode="auto">
            <a:xfrm>
              <a:off x="480" y="1872"/>
              <a:ext cx="1680" cy="291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/>
                <a:t>гетеротрофы</a:t>
              </a:r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 flipH="1">
              <a:off x="1200" y="1056"/>
              <a:ext cx="1008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072066" y="2143116"/>
            <a:ext cx="2971800" cy="1833563"/>
            <a:chOff x="3264" y="1056"/>
            <a:chExt cx="1872" cy="1155"/>
          </a:xfrm>
        </p:grpSpPr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3504" y="1920"/>
              <a:ext cx="1632" cy="291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/>
                <a:t>автотрофы</a:t>
              </a:r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3264" y="1056"/>
              <a:ext cx="960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285720" y="4214818"/>
            <a:ext cx="2057400" cy="857250"/>
            <a:chOff x="144" y="2784"/>
            <a:chExt cx="1296" cy="540"/>
          </a:xfrm>
        </p:grpSpPr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144" y="3072"/>
              <a:ext cx="1296" cy="252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dirty="0" err="1"/>
                <a:t>Сапротрофы</a:t>
              </a:r>
              <a:endParaRPr lang="ru-RU" sz="2000" b="1" dirty="0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 flipH="1">
              <a:off x="624" y="2784"/>
              <a:ext cx="288" cy="2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500298" y="4214818"/>
            <a:ext cx="1841500" cy="876300"/>
            <a:chOff x="1584" y="2772"/>
            <a:chExt cx="1008" cy="552"/>
          </a:xfrm>
        </p:grpSpPr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1584" y="3072"/>
              <a:ext cx="1008" cy="252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dirty="0"/>
                <a:t>Паразиты     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1668" y="2772"/>
              <a:ext cx="336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4643438" y="4143380"/>
            <a:ext cx="1981200" cy="933451"/>
            <a:chOff x="2880" y="2736"/>
            <a:chExt cx="1248" cy="588"/>
          </a:xfrm>
        </p:grpSpPr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880" y="3072"/>
              <a:ext cx="1248" cy="252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dirty="0" err="1"/>
                <a:t>Фототрофы</a:t>
              </a:r>
              <a:r>
                <a:rPr lang="ru-RU" sz="2000" b="1" dirty="0"/>
                <a:t>     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 flipH="1">
              <a:off x="3600" y="2736"/>
              <a:ext cx="432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6858016" y="4143380"/>
            <a:ext cx="1981200" cy="914400"/>
            <a:chOff x="4320" y="2748"/>
            <a:chExt cx="1248" cy="576"/>
          </a:xfrm>
        </p:grpSpPr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4320" y="3072"/>
              <a:ext cx="1248" cy="252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 dirty="0" err="1"/>
                <a:t>Хемотрофы</a:t>
              </a:r>
              <a:r>
                <a:rPr lang="ru-RU" sz="2000" b="1" dirty="0"/>
                <a:t>     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4560" y="2748"/>
              <a:ext cx="336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При размножении прокариот происходит деление клетки пополам, иногда почкование.</a:t>
            </a:r>
          </a:p>
          <a:p>
            <a:pPr>
              <a:buNone/>
            </a:pPr>
            <a:r>
              <a:rPr lang="ru-RU" dirty="0" smtClean="0"/>
              <a:t>     Прокариоты размножаются с огромной скоростью. Так, при благоприятных условиях их клетки делятся каждые 20-30 минут. Поэтому они способны быстро увеличивать свою численность за короткий промежуток времени. При неблагоприятных условиях на поверхности бактериальной клетки образуется плотная многослойная оболочка. Все жизненные процессы приостанавливаются в клетке, она не делится. Так формируется спора. В виде споры </a:t>
            </a:r>
            <a:r>
              <a:rPr lang="ru-RU" dirty="0" err="1" smtClean="0"/>
              <a:t>прокариотическая</a:t>
            </a:r>
            <a:r>
              <a:rPr lang="ru-RU" dirty="0" smtClean="0"/>
              <a:t> клетка может жить длительное время, она выдерживает действие высоких или низких температур, засуху. При благоприятных условиях оболочка споры разрушается, и процессы жизнедеятельности в клетке возобновляются.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Спора"/>
          <p:cNvPicPr>
            <a:picLocks noChangeAspect="1" noChangeArrowheads="1"/>
          </p:cNvPicPr>
          <p:nvPr/>
        </p:nvPicPr>
        <p:blipFill>
          <a:blip r:embed="rId2" cstate="print"/>
          <a:srcRect l="1840" t="9380" b="36391"/>
          <a:stretch>
            <a:fillRect/>
          </a:stretch>
        </p:blipFill>
        <p:spPr bwMode="auto">
          <a:xfrm>
            <a:off x="0" y="2636838"/>
            <a:ext cx="9144000" cy="4221162"/>
          </a:xfrm>
          <a:prstGeom prst="rect">
            <a:avLst/>
          </a:prstGeom>
          <a:noFill/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57200" y="444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/>
              <a:t>Образование споры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27088" y="1125538"/>
            <a:ext cx="67691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сжатие цитоплазмы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образование плотной оболочки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/>
          <a:lstStyle/>
          <a:p>
            <a:r>
              <a:rPr lang="ru-RU" dirty="0" smtClean="0"/>
              <a:t>Бактерии-прокариоты распространены повсюду. Они расселяются на поверхности или внутри других организмов (людей, животных, растений), в большом количестве встречаются в почве, пресных и соленых водоемах. К примеру, всего лишь один грамм почвы содержит миллион клеток бактерий. Огромное количество их содержится в единице объема воды или атмосферного воздуха.</a:t>
            </a:r>
          </a:p>
          <a:p>
            <a:endParaRPr lang="ru-RU" dirty="0"/>
          </a:p>
        </p:txBody>
      </p:sp>
      <p:pic>
        <p:nvPicPr>
          <p:cNvPr id="5" name="Рисунок 4" descr="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3571876"/>
            <a:ext cx="3786214" cy="307183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29642" cy="31535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Клетки эукариот и прокариот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42910" y="857232"/>
            <a:ext cx="8077200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Уровни клеточной организации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0" y="1720850"/>
            <a:ext cx="2743200" cy="1757363"/>
            <a:chOff x="480" y="1056"/>
            <a:chExt cx="1728" cy="1107"/>
          </a:xfrm>
        </p:grpSpPr>
        <p:sp>
          <p:nvSpPr>
            <p:cNvPr id="3075" name="Text Box 3"/>
            <p:cNvSpPr txBox="1">
              <a:spLocks noChangeArrowheads="1"/>
            </p:cNvSpPr>
            <p:nvPr/>
          </p:nvSpPr>
          <p:spPr bwMode="auto">
            <a:xfrm>
              <a:off x="480" y="1872"/>
              <a:ext cx="1680" cy="291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/>
                <a:t>прокариоты</a:t>
              </a:r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 flipH="1">
              <a:off x="1200" y="1056"/>
              <a:ext cx="1008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400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181600" y="1676400"/>
            <a:ext cx="2971800" cy="1960563"/>
            <a:chOff x="3264" y="1056"/>
            <a:chExt cx="1872" cy="1235"/>
          </a:xfrm>
        </p:grpSpPr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3504" y="1920"/>
              <a:ext cx="1632" cy="371"/>
            </a:xfrm>
            <a:prstGeom prst="rect">
              <a:avLst/>
            </a:prstGeom>
            <a:noFill/>
            <a:ln w="571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ru-RU" sz="2400" b="1"/>
                <a:t>эукариоты</a:t>
              </a:r>
            </a:p>
          </p:txBody>
        </p:sp>
        <p:sp>
          <p:nvSpPr>
            <p:cNvPr id="3078" name="Line 6"/>
            <p:cNvSpPr>
              <a:spLocks noChangeShapeType="1"/>
            </p:cNvSpPr>
            <p:nvPr/>
          </p:nvSpPr>
          <p:spPr bwMode="auto">
            <a:xfrm>
              <a:off x="3264" y="1056"/>
              <a:ext cx="960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 sz="2400"/>
            </a:p>
          </p:txBody>
        </p:sp>
      </p:grp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4652963"/>
            <a:ext cx="180022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Бактерии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339975" y="4659313"/>
            <a:ext cx="180022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Цианеи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572000" y="4645025"/>
            <a:ext cx="180022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Растения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5940425" y="5732463"/>
            <a:ext cx="180022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Грибы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6804025" y="4643438"/>
            <a:ext cx="212407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Животные</a:t>
            </a: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H="1">
            <a:off x="1258888" y="3789363"/>
            <a:ext cx="433387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rot="17924354" flipH="1">
            <a:off x="2611438" y="3797300"/>
            <a:ext cx="433388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H="1">
            <a:off x="5580063" y="3789363"/>
            <a:ext cx="433387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rot="17924354" flipH="1">
            <a:off x="7235825" y="3751263"/>
            <a:ext cx="433387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400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 flipH="1">
            <a:off x="6588125" y="3789363"/>
            <a:ext cx="25400" cy="1800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40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>
                <a:latin typeface="Times New Roman" pitchFamily="18" charset="0"/>
              </a:rPr>
              <a:t>Значение бактерий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>
                <a:latin typeface="Times New Roman" pitchFamily="18" charset="0"/>
              </a:rPr>
              <a:t>являются возбудителями заболеваний</a:t>
            </a:r>
          </a:p>
          <a:p>
            <a:r>
              <a:rPr lang="ru-RU" sz="2800" b="1">
                <a:latin typeface="Times New Roman" pitchFamily="18" charset="0"/>
              </a:rPr>
              <a:t>помогают переваривать клетчатку</a:t>
            </a:r>
          </a:p>
          <a:p>
            <a:r>
              <a:rPr lang="ru-RU" sz="2800" b="1">
                <a:latin typeface="Times New Roman" pitchFamily="18" charset="0"/>
              </a:rPr>
              <a:t>сбраживают кисло-молочные продукты</a:t>
            </a:r>
          </a:p>
          <a:p>
            <a:r>
              <a:rPr lang="ru-RU" sz="2800" b="1">
                <a:latin typeface="Times New Roman" pitchFamily="18" charset="0"/>
              </a:rPr>
              <a:t>участвуют в образовании полезных ископаемых</a:t>
            </a:r>
          </a:p>
          <a:p>
            <a:r>
              <a:rPr lang="ru-RU" sz="2800" b="1">
                <a:latin typeface="Times New Roman" pitchFamily="18" charset="0"/>
              </a:rPr>
              <a:t>разлагают органические и неорганические остатки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latin typeface="Times New Roman" pitchFamily="18" charset="0"/>
              </a:rPr>
              <a:t>Выводы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</a:rPr>
              <a:t>прокариоты не содержат ядра</a:t>
            </a:r>
          </a:p>
          <a:p>
            <a:r>
              <a:rPr lang="ru-RU" sz="2800" dirty="0">
                <a:latin typeface="Times New Roman" pitchFamily="18" charset="0"/>
              </a:rPr>
              <a:t>наследственная информация представлена  ДНК</a:t>
            </a:r>
          </a:p>
          <a:p>
            <a:r>
              <a:rPr lang="ru-RU" sz="2800" dirty="0">
                <a:latin typeface="Times New Roman" pitchFamily="18" charset="0"/>
              </a:rPr>
              <a:t>особенности строения, разнообразные типы питания позволили прокариотам завоевать все среды обитания</a:t>
            </a:r>
          </a:p>
          <a:p>
            <a:r>
              <a:rPr lang="ru-RU" sz="2800" dirty="0">
                <a:latin typeface="Times New Roman" pitchFamily="18" charset="0"/>
              </a:rPr>
              <a:t>для профилактики заболеваний необходимо соблюдать меры предосторожности</a:t>
            </a:r>
          </a:p>
          <a:p>
            <a:endParaRPr lang="ru-RU" sz="28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384301"/>
          </a:xfrm>
        </p:spPr>
        <p:txBody>
          <a:bodyPr/>
          <a:lstStyle/>
          <a:p>
            <a:pPr algn="ctr"/>
            <a:r>
              <a:rPr lang="ru-RU"/>
              <a:t>Прокариоты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571612"/>
            <a:ext cx="8497888" cy="15827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/>
              <a:t>		</a:t>
            </a:r>
            <a:r>
              <a:rPr lang="ru-RU" sz="2400" b="1" dirty="0"/>
              <a:t>Прокариоты – организмы, клетки которых не имеют ядра.</a:t>
            </a:r>
            <a:endParaRPr lang="en-US" sz="2400" b="1" dirty="0"/>
          </a:p>
          <a:p>
            <a:pPr>
              <a:lnSpc>
                <a:spcPct val="90000"/>
              </a:lnSpc>
              <a:buFontTx/>
              <a:buNone/>
            </a:pPr>
            <a:endParaRPr lang="ru-RU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/>
              <a:t>				</a:t>
            </a:r>
            <a:endParaRPr lang="ru-RU" sz="2400" b="1" dirty="0"/>
          </a:p>
        </p:txBody>
      </p:sp>
      <p:pic>
        <p:nvPicPr>
          <p:cNvPr id="7" name="Содержимое 6" descr="1.jpeg"/>
          <p:cNvPicPr>
            <a:picLocks noGrp="1" noChangeAspect="1"/>
          </p:cNvPicPr>
          <p:nvPr>
            <p:ph sz="quarter" idx="3"/>
          </p:nvPr>
        </p:nvPicPr>
        <p:blipFill>
          <a:blip r:embed="rId2" cstate="print"/>
          <a:stretch>
            <a:fillRect/>
          </a:stretch>
        </p:blipFill>
        <p:spPr>
          <a:xfrm>
            <a:off x="4429124" y="2571744"/>
            <a:ext cx="4714876" cy="4286256"/>
          </a:xfrm>
        </p:spPr>
      </p:pic>
      <p:pic>
        <p:nvPicPr>
          <p:cNvPr id="6" name="Содержимое 5" descr="images.jpe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0" y="2571745"/>
            <a:ext cx="4643438" cy="4286256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Прокариоты или </a:t>
            </a:r>
            <a:r>
              <a:rPr lang="ru-RU" sz="2800" dirty="0" err="1" smtClean="0"/>
              <a:t>доядерные</a:t>
            </a:r>
            <a:r>
              <a:rPr lang="ru-RU" sz="2800" dirty="0" smtClean="0"/>
              <a:t> — одноклеточные живые организмы, не обладающие (в отличие от эукариот) оформленным клеточным ядром и другими внутренними мембранными органоидами (за исключением плоских цистерн у фотосинтезирующих видов, например, у </a:t>
            </a:r>
            <a:r>
              <a:rPr lang="ru-RU" sz="2800" dirty="0" err="1" smtClean="0"/>
              <a:t>цианобактерий</a:t>
            </a:r>
            <a:r>
              <a:rPr lang="ru-RU" sz="2800" dirty="0" smtClean="0"/>
              <a:t>). Для клеток прокариот характерно отсутствие ядерной оболочки, ДНК упакована без участия гистонов.</a:t>
            </a:r>
          </a:p>
          <a:p>
            <a:r>
              <a:rPr lang="ru-RU" sz="2800" dirty="0" smtClean="0"/>
              <a:t>Прокариоты разделяют на два таксона в ранге </a:t>
            </a:r>
            <a:r>
              <a:rPr lang="ru-RU" sz="2800" dirty="0" err="1" smtClean="0"/>
              <a:t>надцарства</a:t>
            </a:r>
            <a:r>
              <a:rPr lang="ru-RU" sz="2800" dirty="0" smtClean="0"/>
              <a:t>: Бактерии и Археи.</a:t>
            </a:r>
            <a:endParaRPr lang="ru-RU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3" descr="вид бактерии"/>
          <p:cNvPicPr>
            <a:picLocks noChangeAspect="1" noChangeArrowheads="1"/>
          </p:cNvPicPr>
          <p:nvPr/>
        </p:nvPicPr>
        <p:blipFill>
          <a:blip r:embed="rId2" cstate="print"/>
          <a:srcRect r="29613"/>
          <a:stretch>
            <a:fillRect/>
          </a:stretch>
        </p:blipFill>
        <p:spPr bwMode="auto">
          <a:xfrm>
            <a:off x="1428728" y="0"/>
            <a:ext cx="635798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Изучение бактерий привело к открытию горизонтального переноса генов, который был описан в Японии в 1959 г. Этот процесс широко распространен среди прокариот, а также у некоторых эукариот. Открытие горизонтального переноса генов у прокариот заставило по-другому взглянуть на эволюцию жизни. Ранее эволюционная теория базировалась на том, что виды не могут обмениваться наследственной информацией. Прокариоты могут обмениваться генами между собой непосредственно (конъюгация, трансформация) а также с помощью вирусов — бактериофагов (трансдукция).</a:t>
            </a:r>
            <a:endParaRPr lang="ru-RU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3924300" cy="2057400"/>
          </a:xfrm>
        </p:spPr>
        <p:txBody>
          <a:bodyPr/>
          <a:lstStyle/>
          <a:p>
            <a:pPr algn="ctr"/>
            <a:r>
              <a:rPr lang="ru-RU" sz="4000" b="1">
                <a:solidFill>
                  <a:schemeClr val="tx1"/>
                </a:solidFill>
                <a:effectLst/>
                <a:latin typeface="Times New Roman" pitchFamily="18" charset="0"/>
              </a:rPr>
              <a:t>Строение бактериальной клетки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492375"/>
            <a:ext cx="4038600" cy="4114800"/>
          </a:xfrm>
        </p:spPr>
        <p:txBody>
          <a:bodyPr/>
          <a:lstStyle/>
          <a:p>
            <a:r>
              <a:rPr lang="ru-RU" sz="2400" b="1">
                <a:latin typeface="Times New Roman" pitchFamily="18" charset="0"/>
              </a:rPr>
              <a:t>капсула</a:t>
            </a:r>
          </a:p>
          <a:p>
            <a:r>
              <a:rPr lang="ru-RU" sz="2400" b="1">
                <a:latin typeface="Times New Roman" pitchFamily="18" charset="0"/>
              </a:rPr>
              <a:t>клеточная стенка</a:t>
            </a:r>
          </a:p>
          <a:p>
            <a:r>
              <a:rPr lang="ru-RU" sz="2400" b="1">
                <a:latin typeface="Times New Roman" pitchFamily="18" charset="0"/>
              </a:rPr>
              <a:t>плазматическая мембрана</a:t>
            </a:r>
          </a:p>
          <a:p>
            <a:r>
              <a:rPr lang="ru-RU" sz="2400" b="1">
                <a:latin typeface="Times New Roman" pitchFamily="18" charset="0"/>
              </a:rPr>
              <a:t>цитоплазма</a:t>
            </a:r>
          </a:p>
          <a:p>
            <a:r>
              <a:rPr lang="ru-RU" sz="2400" b="1">
                <a:latin typeface="Times New Roman" pitchFamily="18" charset="0"/>
              </a:rPr>
              <a:t>ДНК</a:t>
            </a:r>
          </a:p>
          <a:p>
            <a:r>
              <a:rPr lang="ru-RU" sz="2400" b="1">
                <a:latin typeface="Times New Roman" pitchFamily="18" charset="0"/>
              </a:rPr>
              <a:t>рибосомы</a:t>
            </a:r>
          </a:p>
          <a:p>
            <a:r>
              <a:rPr lang="ru-RU" sz="2400" b="1">
                <a:latin typeface="Times New Roman" pitchFamily="18" charset="0"/>
              </a:rPr>
              <a:t>запасные питательные вещества</a:t>
            </a:r>
          </a:p>
        </p:txBody>
      </p:sp>
      <p:pic>
        <p:nvPicPr>
          <p:cNvPr id="5" name="Рисунок 4" descr="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1602228"/>
            <a:ext cx="5357818" cy="446995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Бактериальные клетки окружены плотной </a:t>
            </a:r>
            <a:r>
              <a:rPr lang="ru-RU" b="1" i="1" dirty="0" smtClean="0"/>
              <a:t>оболочкой – клеточной стенкой</a:t>
            </a:r>
            <a:r>
              <a:rPr lang="ru-RU" dirty="0" smtClean="0"/>
              <a:t>, благодаря которой сохраняют постоянную форму. Многие виды бактерий образуют слизистую </a:t>
            </a:r>
            <a:r>
              <a:rPr lang="ru-RU" b="1" i="1" dirty="0" smtClean="0"/>
              <a:t>капсулу</a:t>
            </a:r>
            <a:r>
              <a:rPr lang="ru-RU" dirty="0" smtClean="0"/>
              <a:t>, предохраняющую клетку от высыхания, и обеспечивающую им устойчивость, тем самым повышая их болезнетворную активность. Под капсулой и клеточной стенкой располагается </a:t>
            </a:r>
            <a:r>
              <a:rPr lang="ru-RU" b="1" i="1" dirty="0" smtClean="0"/>
              <a:t>плазматическая мембрана</a:t>
            </a:r>
            <a:r>
              <a:rPr lang="ru-RU" dirty="0" smtClean="0"/>
              <a:t>, которая образует </a:t>
            </a:r>
            <a:r>
              <a:rPr lang="ru-RU" dirty="0" err="1" smtClean="0"/>
              <a:t>впячивания</a:t>
            </a:r>
            <a:r>
              <a:rPr lang="ru-RU" dirty="0" smtClean="0"/>
              <a:t> в цитоплазму и формирует мембранные комплексы, выполняющие функции обмена веществ. Генетический аппарат  представлен </a:t>
            </a:r>
            <a:r>
              <a:rPr lang="ru-RU" b="1" i="1" dirty="0" err="1" smtClean="0"/>
              <a:t>нуклеоид</a:t>
            </a:r>
            <a:r>
              <a:rPr lang="ru-RU" dirty="0" err="1" smtClean="0"/>
              <a:t>ом</a:t>
            </a:r>
            <a:r>
              <a:rPr lang="ru-RU" dirty="0" smtClean="0"/>
              <a:t>, состоящим из </a:t>
            </a:r>
            <a:r>
              <a:rPr lang="ru-RU" dirty="0" err="1" smtClean="0"/>
              <a:t>двухспиральной</a:t>
            </a:r>
            <a:r>
              <a:rPr lang="ru-RU" dirty="0" smtClean="0"/>
              <a:t> молекулы ДНК. </a:t>
            </a:r>
            <a:r>
              <a:rPr lang="ru-RU" b="1" i="1" dirty="0" smtClean="0"/>
              <a:t>Цитоплазма</a:t>
            </a:r>
            <a:r>
              <a:rPr lang="ru-RU" dirty="0" smtClean="0"/>
              <a:t> пронизана мембранами, образующими </a:t>
            </a:r>
            <a:r>
              <a:rPr lang="ru-RU" b="1" i="1" dirty="0" smtClean="0"/>
              <a:t>эндоплазматическую сеть</a:t>
            </a:r>
            <a:r>
              <a:rPr lang="ru-RU" dirty="0" smtClean="0"/>
              <a:t>, в ней находятся </a:t>
            </a:r>
            <a:r>
              <a:rPr lang="ru-RU" b="1" i="1" dirty="0" smtClean="0"/>
              <a:t>рибосомы</a:t>
            </a:r>
            <a:r>
              <a:rPr lang="ru-RU" dirty="0" smtClean="0"/>
              <a:t>. В цитоплазме  бактериальных клеток имеются </a:t>
            </a:r>
            <a:r>
              <a:rPr lang="ru-RU" b="1" i="1" dirty="0" smtClean="0"/>
              <a:t>включения</a:t>
            </a:r>
            <a:r>
              <a:rPr lang="ru-RU" dirty="0" smtClean="0"/>
              <a:t>, содержащие запасные питательные вещества – крахмал, гликоген, жиры. В клетках </a:t>
            </a:r>
            <a:r>
              <a:rPr lang="ru-RU" dirty="0" err="1" smtClean="0"/>
              <a:t>цианей</a:t>
            </a:r>
            <a:r>
              <a:rPr lang="ru-RU" dirty="0" smtClean="0"/>
              <a:t> имеется хлорофилл.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Бациллы"/>
          <p:cNvPicPr>
            <a:picLocks noChangeAspect="1" noChangeArrowheads="1"/>
          </p:cNvPicPr>
          <p:nvPr/>
        </p:nvPicPr>
        <p:blipFill>
          <a:blip r:embed="rId2" cstate="print"/>
          <a:srcRect l="1375" t="690" r="18811"/>
          <a:stretch>
            <a:fillRect/>
          </a:stretch>
        </p:blipFill>
        <p:spPr bwMode="auto">
          <a:xfrm>
            <a:off x="-36513" y="0"/>
            <a:ext cx="4968876" cy="68580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932363" y="0"/>
            <a:ext cx="4211637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1" dirty="0"/>
              <a:t>Формы бактериальных клеток. Бациллы (палочковидные)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003800" y="3141663"/>
            <a:ext cx="4038600" cy="346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стрептобациллы</a:t>
            </a:r>
            <a:endParaRPr lang="ru-RU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ru-RU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диплобациллы</a:t>
            </a:r>
            <a:endParaRPr lang="ru-RU" sz="2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Являются возбудителями чумы, сибирской язвы, столбняка, брюшного тифа, туберкулеза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623</Words>
  <Application>Microsoft Office PowerPoint</Application>
  <PresentationFormat>Экран (4:3)</PresentationFormat>
  <Paragraphs>77</Paragraphs>
  <Slides>21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Бактерии.</vt:lpstr>
      <vt:lpstr>Презентация PowerPoint</vt:lpstr>
      <vt:lpstr>Прокариоты</vt:lpstr>
      <vt:lpstr>Презентация PowerPoint</vt:lpstr>
      <vt:lpstr>Презентация PowerPoint</vt:lpstr>
      <vt:lpstr>Презентация PowerPoint</vt:lpstr>
      <vt:lpstr>Строение бактериальной клетки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Профилактика заболеваний, вызываемых бактериями</vt:lpstr>
      <vt:lpstr>Презентация PowerPoint</vt:lpstr>
      <vt:lpstr>Презентация PowerPoint</vt:lpstr>
      <vt:lpstr>Презентация PowerPoint</vt:lpstr>
      <vt:lpstr>Презентация PowerPoint</vt:lpstr>
      <vt:lpstr>Клетки эукариот и прокариот</vt:lpstr>
      <vt:lpstr>Презентация PowerPoint</vt:lpstr>
      <vt:lpstr>Значение бактерий</vt:lpstr>
      <vt:lpstr>Выводы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Прокарiоти</dc:title>
  <dc:creator>1</dc:creator>
  <cp:lastModifiedBy>Пользователь Windows</cp:lastModifiedBy>
  <cp:revision>23</cp:revision>
  <dcterms:created xsi:type="dcterms:W3CDTF">2013-03-16T09:42:25Z</dcterms:created>
  <dcterms:modified xsi:type="dcterms:W3CDTF">2024-04-17T07:35:09Z</dcterms:modified>
</cp:coreProperties>
</file>