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86" r:id="rId7"/>
    <p:sldId id="264" r:id="rId8"/>
    <p:sldId id="292" r:id="rId9"/>
    <p:sldId id="265" r:id="rId10"/>
    <p:sldId id="266" r:id="rId11"/>
    <p:sldId id="267" r:id="rId12"/>
    <p:sldId id="269" r:id="rId13"/>
    <p:sldId id="287" r:id="rId14"/>
    <p:sldId id="288" r:id="rId15"/>
    <p:sldId id="293" r:id="rId16"/>
    <p:sldId id="301" r:id="rId17"/>
    <p:sldId id="303" r:id="rId18"/>
    <p:sldId id="290" r:id="rId19"/>
    <p:sldId id="298" r:id="rId20"/>
    <p:sldId id="291" r:id="rId21"/>
    <p:sldId id="297" r:id="rId22"/>
    <p:sldId id="294" r:id="rId23"/>
    <p:sldId id="302" r:id="rId24"/>
    <p:sldId id="295" r:id="rId25"/>
    <p:sldId id="296" r:id="rId26"/>
    <p:sldId id="272" r:id="rId27"/>
    <p:sldId id="277" r:id="rId28"/>
    <p:sldId id="289" r:id="rId29"/>
    <p:sldId id="273" r:id="rId30"/>
    <p:sldId id="300" r:id="rId31"/>
    <p:sldId id="274" r:id="rId32"/>
    <p:sldId id="279" r:id="rId33"/>
    <p:sldId id="275" r:id="rId34"/>
    <p:sldId id="27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4D4D4D"/>
    <a:srgbClr val="6C0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apple_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4179888"/>
            <a:ext cx="2736850" cy="2678112"/>
          </a:xfrm>
          <a:prstGeom prst="rect">
            <a:avLst/>
          </a:prstGeom>
          <a:noFill/>
        </p:spPr>
      </p:pic>
      <p:pic>
        <p:nvPicPr>
          <p:cNvPr id="3081" name="Picture 9" descr="apple_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03188"/>
            <a:ext cx="2736850" cy="2678112"/>
          </a:xfrm>
          <a:prstGeom prst="rect">
            <a:avLst/>
          </a:prstGeom>
          <a:noFill/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95288" y="1268413"/>
            <a:ext cx="8497887" cy="4608512"/>
          </a:xfrm>
          <a:prstGeom prst="homePlate">
            <a:avLst>
              <a:gd name="adj" fmla="val 8400"/>
            </a:avLst>
          </a:prstGeom>
          <a:solidFill>
            <a:schemeClr val="bg1"/>
          </a:solidFill>
          <a:ln w="12700">
            <a:solidFill>
              <a:srgbClr val="6C00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211B88-2C81-44D7-85CD-DC48244C79DC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8" name="Picture 6" descr="apple_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420938"/>
            <a:ext cx="2736850" cy="2678112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31E5-8FA1-45BF-B62D-1554549FE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6C97F-38E6-4537-8B51-43354FDABC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75C21-BA12-4709-B5B0-EC1B4C5726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4E0A-831C-411B-9112-EBA1AE0A3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245C-AB4F-402F-9057-7CDE84057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0917-31E9-4123-A4B1-C3838B0E1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69AE1-B021-486A-A13C-1293DF0FC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3868-7F6E-40E7-B47E-6638AF8D8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D47E-6B72-4E25-84FD-CF8986450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A145D-115B-481E-AA91-480615121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95288" y="1557338"/>
            <a:ext cx="8497887" cy="4608512"/>
          </a:xfrm>
          <a:prstGeom prst="homePlate">
            <a:avLst>
              <a:gd name="adj" fmla="val 8400"/>
            </a:avLst>
          </a:prstGeom>
          <a:solidFill>
            <a:srgbClr val="6C0024"/>
          </a:solidFill>
          <a:ln w="9525">
            <a:solidFill>
              <a:srgbClr val="6C00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5487CF2-C3DD-40B8-BD84-A6FDE7D2513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1" name="Picture 7" descr="apple_00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638" y="0"/>
            <a:ext cx="1547812" cy="1514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88;&#1086;&#1082;%20&#1085;&#1072;%2015%20&#1076;&#1077;&#1082;&#1072;&#1073;&#1088;&#1103;\&#1091;&#1088;&#1086;&#1082;-&#1089;&#1077;&#1084;&#1080;&#1085;&#1072;&#1088;\&#1050;&#1083;&#1091;&#1073;_&#1083;&#1072;&#1081;&#1092;-&#1052;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428736"/>
            <a:ext cx="7772400" cy="1470025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Строение семян двудольных и однодольных  растений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4286256"/>
            <a:ext cx="6072230" cy="1643074"/>
          </a:xfrm>
        </p:spPr>
        <p:txBody>
          <a:bodyPr/>
          <a:lstStyle/>
          <a:p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214445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Самые долговечные семена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администрация\Рабочий стол\для Краевой\bf39d3f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1428736"/>
            <a:ext cx="36671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Documents and Settings\администрация\Рабочий стол\для Краевой\1201670612_p6027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9" y="3593702"/>
            <a:ext cx="2284118" cy="3050008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ция\Рабочий стол\для Краевой\seed_lupinus_2_h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357298"/>
            <a:ext cx="3643338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Documents and Settings\администрация\Рабочий стол\для Краевой\70_2961_en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3500438"/>
            <a:ext cx="213742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Лекарственные   семена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ция\Рабочий стол\для Краевой\ca14ce2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428736"/>
            <a:ext cx="2190749" cy="1643062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ция\Рабочий стол\для Краевой\2362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43240" y="2714620"/>
            <a:ext cx="24288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Documents and Settings\администрация\Рабочий стол\для Краевой\3745576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85860"/>
            <a:ext cx="1905003" cy="2857504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ция\Рабочий стол\для Краевой\seed_dill_3_h_or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4429132"/>
            <a:ext cx="2449957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ция\Рабочий стол\для Краевой\51613032_di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357950" y="4929198"/>
            <a:ext cx="2381266" cy="1785950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ция\Рабочий стол\для Краевой\1271668884_azhgo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1428736"/>
            <a:ext cx="2476497" cy="1899405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ция\Рабочий стол\для Краевой\51166673_1211270276_petrush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2714620"/>
            <a:ext cx="2071702" cy="1857388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ция\Рабочий стол\для Краевой\127-06-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1538" y="3571876"/>
            <a:ext cx="1714512" cy="257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7286676" cy="8572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err="1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28736"/>
          <a:ext cx="8429684" cy="4000528"/>
        </p:xfrm>
        <a:graphic>
          <a:graphicData uri="http://schemas.openxmlformats.org/drawingml/2006/table">
            <a:tbl>
              <a:tblPr/>
              <a:tblGrid>
                <a:gridCol w="4071966"/>
                <a:gridCol w="4357718"/>
              </a:tblGrid>
              <a:tr h="400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Вновь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 нас физкультминутка,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Наклонились, ну-ка, ну-ка!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Распрямились, потянулись,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 теперь назад прогнулись. 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Разминаем руки, плечи,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Чтоб сидеть нам было легче,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Чтоб писать, читать, считать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совсем не уставать.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Голова устала тоже.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Так давайте ей поможем!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Вправо-влево, раз и два.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Думай, думай, голова.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Хоть зарядка коротка,                      </a:t>
                      </a:r>
                      <a:b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Отдохнули мы слегка.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jivotnie_17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643446"/>
            <a:ext cx="1595438" cy="20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2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0"/>
            <a:ext cx="1837492" cy="23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96171375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5984" cy="22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5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4075" y="3924300"/>
            <a:ext cx="1939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луб_лайф-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57232"/>
            <a:ext cx="9001156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Семя состоит из: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Кожуры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Зародыш-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зачаток будущего растения (корешок, стебелёк,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почечка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Запас питательных веществ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(ЗПВ)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Покрытосеменные  растения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214554"/>
            <a:ext cx="4071934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 однодольные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2071678"/>
            <a:ext cx="435768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двудольные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rot="5400000">
            <a:off x="2905526" y="548080"/>
            <a:ext cx="796916" cy="25360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16200000" flipH="1">
            <a:off x="5453877" y="535761"/>
            <a:ext cx="522262" cy="2286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Изображение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1571613"/>
            <a:ext cx="4714876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764383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 семени  двудольного растения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335756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корешок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8573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стебелек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50030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почечка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500958" y="2071678"/>
            <a:ext cx="571504" cy="1928826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86116" y="2285992"/>
            <a:ext cx="1928826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2857496"/>
            <a:ext cx="1428760" cy="15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86050" y="3714752"/>
            <a:ext cx="235745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2" y="4714884"/>
            <a:ext cx="785818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7818" y="4357694"/>
            <a:ext cx="26432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оболочка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14744" y="5715016"/>
            <a:ext cx="1428760" cy="1428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42" y="5214950"/>
            <a:ext cx="342902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Запас питательных веществ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500944" y="2462892"/>
            <a:ext cx="24288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зародыш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500694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Семя фасоли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Семена крупные. Одна из сторон выпукла, другая вогнутая. Снаружи семя покрыто блестящей кожурой. Её функция-защита от высыхания и повреждений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Рубчик- место- прикрепления семени к семяножке.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 рубчиком маленькое отверстие –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МИКРОПИЛЕ (ворота)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 него проникает воздух и вода.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encrypted-tbn2.gstatic.com/images?q=tbn:ANd9GcQx_i6DzQP81cLBWMcj81EGyXeEEBOl-ayKEE36RdD_nOlYs4-NPg"/>
          <p:cNvPicPr>
            <a:picLocks noChangeAspect="1" noChangeArrowheads="1"/>
          </p:cNvPicPr>
          <p:nvPr/>
        </p:nvPicPr>
        <p:blipFill>
          <a:blip r:embed="rId2"/>
          <a:srcRect l="49673" b="7576"/>
          <a:stretch>
            <a:fillRect/>
          </a:stretch>
        </p:blipFill>
        <p:spPr bwMode="auto">
          <a:xfrm>
            <a:off x="5429256" y="1571612"/>
            <a:ext cx="371474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encrypted-tbn2.gstatic.com/images?q=tbn:ANd9GcTb6rYMNYQE9szA9Jp94zJIekpx8GoGz2GI1puvMTlC5IaRy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57364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Цветковые растения , зародыши которых имеют 2 семядоли называют двудольными.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по 6 классу\6-11\плод\Двудольные расте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ция\Рабочий стол\для Краевой\06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Покрытосеменные   растения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0006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1.Имеют орган семенного размножения – цветок.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42910" y="2428868"/>
            <a:ext cx="82867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2.После отцветания образуется плод, в котором находятся семена.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10" y="3571876"/>
            <a:ext cx="80724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3.Семена развиваются внутри плода, то есть они защищены (покрыты).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42910" y="4786322"/>
            <a:ext cx="85010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4.Хорошо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развита проводящая система, которая обеспечивает быстрое передвижение веществ в растении.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ру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огур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38814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горох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rb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00036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плоды2"/>
          <p:cNvPicPr>
            <a:picLocks noChangeAspect="1" noChangeArrowheads="1"/>
          </p:cNvPicPr>
          <p:nvPr/>
        </p:nvPicPr>
        <p:blipFill>
          <a:blip r:embed="rId6">
            <a:lum bright="12000" contrast="6000"/>
          </a:blip>
          <a:srcRect l="75587" b="70132"/>
          <a:stretch>
            <a:fillRect/>
          </a:stretch>
        </p:blipFill>
        <p:spPr bwMode="auto">
          <a:xfrm>
            <a:off x="6715140" y="3643314"/>
            <a:ext cx="242886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лим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500438"/>
            <a:ext cx="328614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>
          <a:xfrm>
            <a:off x="0" y="1643050"/>
            <a:ext cx="2571736" cy="5214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0"/>
            <a:ext cx="757239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 семени  однодольного растения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928934"/>
            <a:ext cx="585791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Эндосперм (запас питательных веществ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857365"/>
            <a:ext cx="69294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Околоплодник, сросшийся с семенной кожурой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786322"/>
            <a:ext cx="24288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Семядоля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357958"/>
            <a:ext cx="23574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корешок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857892"/>
            <a:ext cx="24288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стебелек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5357826"/>
            <a:ext cx="24288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почечка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072066" y="4929198"/>
            <a:ext cx="500066" cy="1928802"/>
          </a:xfrm>
          <a:prstGeom prst="rightBrace">
            <a:avLst>
              <a:gd name="adj1" fmla="val 8333"/>
              <a:gd name="adj2" fmla="val 485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5715016"/>
            <a:ext cx="32861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Зародыш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endCxn id="4" idx="1"/>
          </p:cNvCxnSpPr>
          <p:nvPr/>
        </p:nvCxnSpPr>
        <p:spPr>
          <a:xfrm flipV="1">
            <a:off x="1500166" y="3405988"/>
            <a:ext cx="1428760" cy="523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1"/>
          </p:cNvCxnSpPr>
          <p:nvPr/>
        </p:nvCxnSpPr>
        <p:spPr>
          <a:xfrm rot="10800000" flipV="1">
            <a:off x="2000232" y="2272864"/>
            <a:ext cx="214314" cy="156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4643438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Зерновка пшеницы</a:t>
            </a:r>
          </a:p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Семя пшеницы одето золотисто-желтым кожистым околоплодником.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 плотно сросся с семенной кожурой и разделить их невозможно.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5414/48129827.26/0_9064e_57785d4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50056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Цветковые растения , зародыши которых имеют 1 семядолю  называют однодольными.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о 6 классу\6-11\плод\Однодольные расте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администрация\Рабочий стол\для Краевой\3745576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071678"/>
            <a:ext cx="2786082" cy="357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ость\Рабочий стол\kalindzhi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35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71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строения семян других однодольных и двудольных растений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Урок на 15 декабря\лук.jpg"/>
          <p:cNvPicPr>
            <a:picLocks noChangeAspect="1" noChangeArrowheads="1"/>
          </p:cNvPicPr>
          <p:nvPr/>
        </p:nvPicPr>
        <p:blipFill>
          <a:blip r:embed="rId3" cstate="email"/>
          <a:srcRect r="-10536"/>
          <a:stretch>
            <a:fillRect/>
          </a:stretch>
        </p:blipFill>
        <p:spPr bwMode="auto">
          <a:xfrm>
            <a:off x="0" y="2071678"/>
            <a:ext cx="4786314" cy="4786322"/>
          </a:xfrm>
          <a:prstGeom prst="rect">
            <a:avLst/>
          </a:prstGeom>
          <a:noFill/>
        </p:spPr>
      </p:pic>
      <p:pic>
        <p:nvPicPr>
          <p:cNvPr id="8197" name="Picture 5" descr="E:\Урок на 15 декабря\ясень.jpg"/>
          <p:cNvPicPr>
            <a:picLocks noChangeAspect="1" noChangeArrowheads="1"/>
          </p:cNvPicPr>
          <p:nvPr/>
        </p:nvPicPr>
        <p:blipFill>
          <a:blip r:embed="rId4" cstate="email"/>
          <a:srcRect r="-8594"/>
          <a:stretch>
            <a:fillRect/>
          </a:stretch>
        </p:blipFill>
        <p:spPr bwMode="auto">
          <a:xfrm>
            <a:off x="4500562" y="2000240"/>
            <a:ext cx="464343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ость\Рабочий стол\52bd98524103d56e29494182d2a_pre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Урок на 15 декабря\миндаль.jpg"/>
          <p:cNvPicPr>
            <a:picLocks noChangeAspect="1" noChangeArrowheads="1"/>
          </p:cNvPicPr>
          <p:nvPr/>
        </p:nvPicPr>
        <p:blipFill>
          <a:blip r:embed="rId3" cstate="email"/>
          <a:srcRect r="-4685"/>
          <a:stretch>
            <a:fillRect/>
          </a:stretch>
        </p:blipFill>
        <p:spPr bwMode="auto">
          <a:xfrm>
            <a:off x="0" y="2060848"/>
            <a:ext cx="4339701" cy="4797152"/>
          </a:xfrm>
          <a:prstGeom prst="rect">
            <a:avLst/>
          </a:prstGeom>
          <a:noFill/>
        </p:spPr>
      </p:pic>
      <p:pic>
        <p:nvPicPr>
          <p:cNvPr id="5" name="Picture 4" descr="E:\Урок на 15 декабря\частух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988840"/>
            <a:ext cx="3757626" cy="464347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306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строения семян других однодольных и двудольных растений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ение семени 2"/>
          <p:cNvPicPr>
            <a:picLocks noChangeAspect="1" noChangeArrowheads="1"/>
          </p:cNvPicPr>
          <p:nvPr/>
        </p:nvPicPr>
        <p:blipFill>
          <a:blip r:embed="rId2"/>
          <a:srcRect l="3906" t="12500" r="3125" b="7291"/>
          <a:stretch>
            <a:fillRect/>
          </a:stretch>
        </p:blipFill>
        <p:spPr bwMode="auto">
          <a:xfrm>
            <a:off x="-84459" y="0"/>
            <a:ext cx="92284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ция\Рабочий стол\для Краевой\CAQ9CX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643866" cy="428604"/>
          </a:xfrm>
        </p:spPr>
        <p:txBody>
          <a:bodyPr/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Выводы: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14282" y="500042"/>
            <a:ext cx="85725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1.Семя</a:t>
            </a:r>
            <a:r>
              <a:rPr kumimoji="0" lang="ru-RU" sz="28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состоит из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семенной кожуры, зародыша, и содержит запас питательного вещества.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14282" y="1714488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2800" b="1" u="sng" kern="0" dirty="0" smtClean="0">
                <a:solidFill>
                  <a:srgbClr val="FF0000"/>
                </a:solidFill>
                <a:latin typeface="+mn-lt"/>
              </a:rPr>
              <a:t>Зародыш</a:t>
            </a:r>
            <a:r>
              <a:rPr lang="ru-RU" sz="2800" b="1" kern="0" dirty="0" smtClean="0">
                <a:latin typeface="+mn-lt"/>
              </a:rPr>
              <a:t> – зачаток будущего растения. Он состоит из: зародышевых корешка, стебелька, почечки и семядоли.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42844" y="3286124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2800" b="1" u="sng" kern="0" dirty="0" smtClean="0">
                <a:solidFill>
                  <a:srgbClr val="FF0000"/>
                </a:solidFill>
                <a:latin typeface="+mn-lt"/>
              </a:rPr>
              <a:t>Семядоли</a:t>
            </a:r>
            <a:r>
              <a:rPr lang="ru-RU" sz="2800" b="1" kern="0" dirty="0" smtClean="0">
                <a:latin typeface="+mn-lt"/>
              </a:rPr>
              <a:t> – это первые листья зародыша растения.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2844" y="4071942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atin typeface="+mn-lt"/>
              </a:rPr>
              <a:t>4.Растения, имеющие в зародыше семени одну семядолю, называют </a:t>
            </a:r>
            <a:r>
              <a:rPr lang="ru-RU" sz="2800" b="1" u="sng" kern="0" dirty="0" smtClean="0">
                <a:solidFill>
                  <a:srgbClr val="FF0000"/>
                </a:solidFill>
                <a:latin typeface="+mn-lt"/>
              </a:rPr>
              <a:t>однодольными</a:t>
            </a:r>
            <a:r>
              <a:rPr lang="ru-RU" sz="28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kern="0" dirty="0" smtClean="0">
                <a:latin typeface="+mn-lt"/>
              </a:rPr>
              <a:t>– это пшеница, кукуруза, овес, лук и др.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42844" y="5357826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atin typeface="+mn-lt"/>
              </a:rPr>
              <a:t>5.Растения, имеющие в зародыше семени две семядоли, называют</a:t>
            </a:r>
            <a:r>
              <a:rPr lang="ru-RU" sz="28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u="sng" kern="0" dirty="0" smtClean="0">
                <a:solidFill>
                  <a:srgbClr val="FF0000"/>
                </a:solidFill>
                <a:latin typeface="+mn-lt"/>
              </a:rPr>
              <a:t>двудольными </a:t>
            </a:r>
            <a:r>
              <a:rPr lang="ru-RU" sz="2800" b="1" kern="0" dirty="0" smtClean="0">
                <a:latin typeface="+mn-lt"/>
              </a:rPr>
              <a:t>– это фасоль, капуста, яблоня, горох и др.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ция\Рабочий стол\для Краевой\0_cbf5_61daa826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Жизненные формы   растений: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500166" y="2071678"/>
            <a:ext cx="64294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1.Деревья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500166" y="3143248"/>
            <a:ext cx="64294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kern="0" dirty="0" smtClean="0">
                <a:latin typeface="+mn-lt"/>
              </a:rPr>
              <a:t>2.Кустарники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428728" y="4286256"/>
            <a:ext cx="64294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Кустарнички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1" y="5460326"/>
            <a:ext cx="3877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6000" b="1" kern="0" dirty="0" smtClean="0"/>
              <a:t>4. Травы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 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«Строение семени двудольных и однодольных растений».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изучить строение семени растений, установить отличие в строении семени однодольных и двудольных растений.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 семена фасоли и пшеницы,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 работы.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1.Опишите семя фасоли. (форма, кожура –цвет, функция;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микропиле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его роль.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2.Опишите зерновку пшеницы (форма, околоплодник)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3.Строение семени однодольного и двудольного растения с пояснительными надписями.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4.Вывод. Установите черты сходства и различия в строение семени фасоли и пшеницы.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"/>
            <a:ext cx="7715304" cy="642918"/>
          </a:xfrm>
        </p:spPr>
        <p:txBody>
          <a:bodyPr/>
          <a:lstStyle/>
          <a:p>
            <a:r>
              <a:rPr lang="ru-RU" dirty="0" smtClean="0"/>
              <a:t>Тест «Верю - не верю»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4210636" cy="5286413"/>
        </p:xfrm>
        <a:graphic>
          <a:graphicData uri="http://schemas.openxmlformats.org/drawingml/2006/table">
            <a:tbl>
              <a:tblPr/>
              <a:tblGrid>
                <a:gridCol w="3215059"/>
                <a:gridCol w="995577"/>
              </a:tblGrid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имя: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"+"   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ИЛИ     "-"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Все семена имеют по две семядоли и эндосперм.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Семена растений, имеющие одну семядолю называются двудольными.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Через семявход в семя проникает вода.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Снаружи семя покрыто корой.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Запас питательных веществ может находиться в эндосперме.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6. В семени двудольных растений две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 Семядоли - это часть зародыша.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Запасные питательные вещества находятся в стебельке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 Семена однодольных растений содержат одну семядолю.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10. У семян фасоли наибольшую массу имеют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 (а): 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1214424"/>
          <a:ext cx="4289736" cy="5286408"/>
        </p:xfrm>
        <a:graphic>
          <a:graphicData uri="http://schemas.openxmlformats.org/drawingml/2006/table">
            <a:tbl>
              <a:tblPr/>
              <a:tblGrid>
                <a:gridCol w="3194780"/>
                <a:gridCol w="1094956"/>
              </a:tblGrid>
              <a:tr h="401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имя: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"+"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   "-"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Семенная кожура выполняет защитную роль.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Растения класса двудольных имеют одну семядолю.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Семенная кожура- это часть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Семя двудольного растения состоит из семенной кожуры и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В зерновке пшеницы запасные питательные вещества находятся в эндосперме.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6. Зародыш зерновки содержит две семядоли.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 Зародыш семени двудольных растений содержит 2семядоли, корешок, стебелек,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почечка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 У семени фасоли питательные вещества содержатся в зародыше.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У зерновки пшеницы семенная кожура легко снимается.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Семя - зачаток растения.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проверил(а):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57148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Прочитав предложения, определите, правильное утверждение или нет. Если правильное, то поставьте "+", если не верно, то поставьте "-"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100010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вариант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100010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200" dirty="0" smtClean="0"/>
              <a:t> </a:t>
            </a:r>
            <a:r>
              <a:rPr lang="ru-RU" sz="1200" dirty="0" smtClean="0"/>
              <a:t>вариант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135729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1785926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2428868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264318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328612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78619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414338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82" y="507207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550070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42913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15338" y="17144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15338" y="2143116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15338" y="342900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15338" y="4929198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15338" y="157161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15338" y="2786058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215338" y="3214686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15338" y="414338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15338" y="471488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15338" y="557214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Оценка:</a:t>
            </a:r>
            <a:br>
              <a:rPr lang="ru-RU" dirty="0" smtClean="0"/>
            </a:br>
            <a:r>
              <a:rPr lang="ru-RU" dirty="0" smtClean="0"/>
              <a:t>«5» – нет ошибок</a:t>
            </a:r>
            <a:br>
              <a:rPr lang="ru-RU" dirty="0" smtClean="0"/>
            </a:br>
            <a:r>
              <a:rPr lang="ru-RU" dirty="0" smtClean="0"/>
              <a:t>«4» - 1-3 ошибки</a:t>
            </a:r>
            <a:br>
              <a:rPr lang="ru-RU" dirty="0" smtClean="0"/>
            </a:br>
            <a:r>
              <a:rPr lang="ru-RU" dirty="0" smtClean="0"/>
              <a:t>«3» – 3-5 ошибок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458" y="360415"/>
            <a:ext cx="7772632" cy="12111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Анкета «Оцените урок»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428868"/>
          <a:ext cx="7286676" cy="2891853"/>
        </p:xfrm>
        <a:graphic>
          <a:graphicData uri="http://schemas.openxmlformats.org/drawingml/2006/table">
            <a:tbl>
              <a:tblPr/>
              <a:tblGrid>
                <a:gridCol w="3642958"/>
                <a:gridCol w="3643718"/>
              </a:tblGrid>
              <a:tr h="310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1.Вам было интересно?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2.Вы узнали что-то новое?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3.Был ли доступным изучавшийся материал?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4.Вы его поняли?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5.Какие возникли трудности (что не поняли)?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6.Ваши пожелания.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643050"/>
            <a:ext cx="9067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ответ «нет» - 0 баллов; ответ «да» - 1 балл; на 5 и 6 вопросы дать полный ответ)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на дом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143116"/>
            <a:ext cx="6400800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Изучить §18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Выполнить задания и ответить на вопрос после параграфа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Оформить лабораторную работу в тетради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по 6 классу\6-11\цветок\Генеративные органы раст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96148" cy="5214974"/>
          </a:xfrm>
          <a:prstGeom prst="rect">
            <a:avLst/>
          </a:prstGeom>
          <a:noFill/>
        </p:spPr>
      </p:pic>
      <p:pic>
        <p:nvPicPr>
          <p:cNvPr id="1027" name="Picture 3" descr="D:\по 6 классу\6-11\цветок\Вегетативные и генеративные органы раст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20347"/>
            <a:ext cx="4357718" cy="51090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8929718" cy="528641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Познакомиться со строением семени.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Раскрыть особенности строения семян однодольных и двудольных растений.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Развивать умение работать с натуральными объектами, сравнивать их.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Формировать практическое умение и навыки по распознаванию семян и определению семян.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Осуществлять экологическое, природоохранное воспитание на примере материала урока.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643998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Жизнь цветкового растения начинается с семени.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Семена растений различаются :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 размерам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 форме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  окраске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 весу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428761"/>
          </a:xfrm>
        </p:spPr>
        <p:txBody>
          <a:bodyPr/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Самые  крупные   семена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истрация\Рабочий стол\для Краевой\Lodoicea-maldivica-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715304" cy="518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417493_w640_h640_sem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154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5753"/>
          </a:xfrm>
        </p:spPr>
        <p:txBody>
          <a:bodyPr/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Самые  мелкие  семена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ция\Рабочий стол\для Краевой\photo4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428868"/>
            <a:ext cx="2713915" cy="3643338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ция\Рабочий стол\для Краевой\0_ea72_e348467a_XL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72198" y="3071810"/>
            <a:ext cx="267652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Documents and Settings\администрация\Рабочий стол\для Краевой\68775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643050"/>
            <a:ext cx="2643206" cy="3938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4_Fruit-app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860</Words>
  <Application>Microsoft Office PowerPoint</Application>
  <PresentationFormat>Экран (4:3)</PresentationFormat>
  <Paragraphs>152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44_Fruit-apple</vt:lpstr>
      <vt:lpstr>Строение семян двудольных и однодольных  растений</vt:lpstr>
      <vt:lpstr>Покрытосеменные   растения</vt:lpstr>
      <vt:lpstr>Жизненные формы   растений:</vt:lpstr>
      <vt:lpstr>Слайд 4</vt:lpstr>
      <vt:lpstr>Цели урока:</vt:lpstr>
      <vt:lpstr>Слайд 6</vt:lpstr>
      <vt:lpstr>Самые  крупные   семена</vt:lpstr>
      <vt:lpstr>Слайд 8</vt:lpstr>
      <vt:lpstr>Самые  мелкие  семена</vt:lpstr>
      <vt:lpstr>Самые долговечные семена</vt:lpstr>
      <vt:lpstr>Лекарственные   семена</vt:lpstr>
      <vt:lpstr>Физминутка</vt:lpstr>
      <vt:lpstr>Слайд 13</vt:lpstr>
      <vt:lpstr>Покрытосеменные  растения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Особенности строения семян других однодольных и двудольных растений</vt:lpstr>
      <vt:lpstr>Слайд 27</vt:lpstr>
      <vt:lpstr>Слайд 28</vt:lpstr>
      <vt:lpstr>Выводы:</vt:lpstr>
      <vt:lpstr>Слайд 30</vt:lpstr>
      <vt:lpstr>Тест «Верю - не верю»</vt:lpstr>
      <vt:lpstr>Оценка: «5» – нет ошибок «4» - 1-3 ошибки «3» – 3-5 ошибок</vt:lpstr>
      <vt:lpstr>Анкета «Оцените урок»</vt:lpstr>
      <vt:lpstr>Задание на дом </vt:lpstr>
    </vt:vector>
  </TitlesOfParts>
  <Company>МОУ СОШ№7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семян двудольных и однодольных семян растений</dc:title>
  <dc:creator>администрация</dc:creator>
  <cp:lastModifiedBy>биология</cp:lastModifiedBy>
  <cp:revision>68</cp:revision>
  <dcterms:created xsi:type="dcterms:W3CDTF">2010-12-01T10:56:05Z</dcterms:created>
  <dcterms:modified xsi:type="dcterms:W3CDTF">2015-12-14T05:06:42Z</dcterms:modified>
</cp:coreProperties>
</file>